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3"/>
  </p:notesMasterIdLst>
  <p:sldIdLst>
    <p:sldId id="385" r:id="rId2"/>
    <p:sldId id="370" r:id="rId3"/>
    <p:sldId id="382" r:id="rId4"/>
    <p:sldId id="383" r:id="rId5"/>
    <p:sldId id="373" r:id="rId6"/>
    <p:sldId id="374" r:id="rId7"/>
    <p:sldId id="375" r:id="rId8"/>
    <p:sldId id="376" r:id="rId9"/>
    <p:sldId id="384" r:id="rId10"/>
    <p:sldId id="377" r:id="rId11"/>
    <p:sldId id="378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D72A1-A264-4F0E-88F1-E43A3F84AE38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B490-252A-4CB5-B198-1718569A29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415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58C84C2-D04F-4D7A-AB58-20FF761D4757}" type="datetimeFigureOut">
              <a:rPr lang="zh-TW" altLang="en-US" smtClean="0"/>
              <a:pPr/>
              <a:t>2019/9/25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B29ED57-5DEB-4E3C-ADFC-25A8EE3B292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2011153" y="2726168"/>
            <a:ext cx="3047274" cy="1010454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TW" altLang="en-US" b="1" dirty="0" smtClean="0">
                <a:latin typeface="+mn-ea"/>
                <a:ea typeface="+mn-ea"/>
              </a:rPr>
              <a:t>課後測驗</a:t>
            </a:r>
            <a:endParaRPr lang="zh-TW" altLang="en-US" b="1" dirty="0">
              <a:latin typeface="+mn-ea"/>
              <a:ea typeface="+mn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204" y="1258894"/>
            <a:ext cx="2380952" cy="3752381"/>
          </a:xfrm>
          <a:prstGeom prst="rect">
            <a:avLst/>
          </a:prstGeom>
        </p:spPr>
      </p:pic>
      <p:sp>
        <p:nvSpPr>
          <p:cNvPr id="7" name="圓角矩形 6"/>
          <p:cNvSpPr/>
          <p:nvPr/>
        </p:nvSpPr>
        <p:spPr>
          <a:xfrm rot="1051138">
            <a:off x="5123557" y="3265980"/>
            <a:ext cx="717475" cy="468267"/>
          </a:xfrm>
          <a:prstGeom prst="roundRect">
            <a:avLst>
              <a:gd name="adj" fmla="val 28977"/>
            </a:avLst>
          </a:prstGeom>
          <a:solidFill>
            <a:srgbClr val="EDE537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剪去同側角落矩形 8"/>
          <p:cNvSpPr/>
          <p:nvPr/>
        </p:nvSpPr>
        <p:spPr>
          <a:xfrm rot="17021146">
            <a:off x="4901835" y="3221472"/>
            <a:ext cx="370231" cy="333348"/>
          </a:xfrm>
          <a:prstGeom prst="snip2SameRect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3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(9)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9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、滅火器的使用方式，以下敘述何者正確？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首先</a:t>
            </a:r>
            <a:r>
              <a:rPr lang="zh-TW" altLang="en-US" b="1" dirty="0">
                <a:latin typeface="+mn-ea"/>
              </a:rPr>
              <a:t>拉開安全插銷。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拉起</a:t>
            </a:r>
            <a:r>
              <a:rPr lang="zh-TW" altLang="en-US" b="1" dirty="0">
                <a:latin typeface="+mn-ea"/>
              </a:rPr>
              <a:t>皮管，並對準火源根部。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壓</a:t>
            </a:r>
            <a:r>
              <a:rPr lang="zh-TW" altLang="en-US" b="1" dirty="0">
                <a:latin typeface="+mn-ea"/>
              </a:rPr>
              <a:t>下手壓柄，左右移動皮管掃射接近火點。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以上</a:t>
            </a:r>
            <a:r>
              <a:rPr lang="zh-TW" altLang="en-US" b="1" dirty="0">
                <a:latin typeface="+mn-ea"/>
              </a:rPr>
              <a:t>皆是</a:t>
            </a:r>
            <a:r>
              <a:rPr lang="zh-TW" altLang="en-US" b="1" dirty="0" smtClean="0">
                <a:latin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</a:t>
            </a:r>
            <a:r>
              <a:rPr lang="zh-TW" altLang="en-US" b="1" dirty="0">
                <a:latin typeface="+mn-ea"/>
                <a:ea typeface="+mn-ea"/>
              </a:rPr>
              <a:t>後</a:t>
            </a:r>
            <a:r>
              <a:rPr lang="zh-TW" altLang="en-US" b="1" dirty="0" smtClean="0">
                <a:latin typeface="+mn-ea"/>
                <a:ea typeface="+mn-ea"/>
              </a:rPr>
              <a:t>小測驗</a:t>
            </a:r>
            <a:r>
              <a:rPr lang="en-US" altLang="zh-TW" b="1" dirty="0" smtClean="0">
                <a:latin typeface="+mn-ea"/>
                <a:ea typeface="+mn-ea"/>
              </a:rPr>
              <a:t>(10)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1837896"/>
            <a:ext cx="7076048" cy="4562903"/>
          </a:xfrm>
        </p:spPr>
        <p:txBody>
          <a:bodyPr>
            <a:noAutofit/>
          </a:bodyPr>
          <a:lstStyle/>
          <a:p>
            <a:pPr marL="633413" indent="-633413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10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、實驗室若發生災害事故，以下應變敘述何者為非？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人員</a:t>
            </a:r>
            <a:r>
              <a:rPr lang="zh-TW" altLang="en-US" b="1" dirty="0">
                <a:latin typeface="+mn-ea"/>
              </a:rPr>
              <a:t>迅速離開現場。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通報</a:t>
            </a:r>
            <a:r>
              <a:rPr lang="zh-TW" altLang="en-US" b="1" dirty="0">
                <a:latin typeface="+mn-ea"/>
              </a:rPr>
              <a:t>實驗室的負責老師或系上相關老師，請其協助處理。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人員</a:t>
            </a:r>
            <a:r>
              <a:rPr lang="zh-TW" altLang="en-US" b="1" dirty="0">
                <a:latin typeface="+mn-ea"/>
              </a:rPr>
              <a:t>如果遭受化學物質潑濺，如果沒有疼痛感，只需要沖沖水將化學物質清洗掉即可，不須再去保健室檢查。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可以</a:t>
            </a:r>
            <a:r>
              <a:rPr lang="zh-TW" altLang="en-US" b="1" dirty="0">
                <a:latin typeface="+mn-ea"/>
              </a:rPr>
              <a:t>在事故實驗室的外頭擺放一些告示，提醒不知情的同學進入而受傷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(1)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1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、裝有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危害物質之容器依據ＧＨＳ的規定，必須在容器外觀標示相關資訊，以下描述何者錯誤</a:t>
            </a:r>
            <a:r>
              <a:rPr lang="en-US" altLang="zh-TW" b="1" dirty="0">
                <a:solidFill>
                  <a:srgbClr val="0070C0"/>
                </a:solidFill>
                <a:latin typeface="+mn-ea"/>
              </a:rPr>
              <a:t>?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化學</a:t>
            </a:r>
            <a:r>
              <a:rPr lang="zh-TW" altLang="en-US" b="1" dirty="0">
                <a:latin typeface="+mn-ea"/>
              </a:rPr>
              <a:t>物質名稱。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危害</a:t>
            </a:r>
            <a:r>
              <a:rPr lang="zh-TW" altLang="en-US" b="1" dirty="0">
                <a:latin typeface="+mn-ea"/>
              </a:rPr>
              <a:t>圖示。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危害</a:t>
            </a:r>
            <a:r>
              <a:rPr lang="zh-TW" altLang="en-US" b="1" dirty="0">
                <a:latin typeface="+mn-ea"/>
              </a:rPr>
              <a:t>防範措施。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火災</a:t>
            </a:r>
            <a:r>
              <a:rPr lang="zh-TW" altLang="en-US" b="1" dirty="0">
                <a:latin typeface="+mn-ea"/>
              </a:rPr>
              <a:t>時的滅火方式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</a:t>
            </a:r>
            <a:r>
              <a:rPr lang="zh-TW" altLang="en-US" b="1" dirty="0">
                <a:latin typeface="+mn-ea"/>
                <a:ea typeface="+mn-ea"/>
              </a:rPr>
              <a:t>後</a:t>
            </a:r>
            <a:r>
              <a:rPr lang="zh-TW" altLang="en-US" b="1" dirty="0" smtClean="0">
                <a:latin typeface="+mn-ea"/>
                <a:ea typeface="+mn-ea"/>
              </a:rPr>
              <a:t>小測驗</a:t>
            </a:r>
            <a:r>
              <a:rPr lang="en-US" altLang="zh-TW" b="1" dirty="0" smtClean="0">
                <a:latin typeface="+mn-ea"/>
                <a:ea typeface="+mn-ea"/>
              </a:rPr>
              <a:t>(2)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2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           該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圖示依據ＧＨＳ規範，代表何種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物質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534988" indent="-534988">
              <a:buNone/>
            </a:pPr>
            <a:r>
              <a:rPr lang="en-US" altLang="zh-TW" b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                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特性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氧化性。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腐蝕性。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易燃性。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>
                <a:latin typeface="+mn-ea"/>
              </a:rPr>
              <a:t>爆炸性。</a:t>
            </a:r>
            <a:endParaRPr lang="zh-TW" altLang="en-US" b="1" dirty="0" smtClean="0">
              <a:latin typeface="+mn-ea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  <p:pic>
        <p:nvPicPr>
          <p:cNvPr id="5" name="圖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509" y="2161955"/>
            <a:ext cx="7334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+mn-ea"/>
                <a:ea typeface="+mn-ea"/>
              </a:rPr>
              <a:t>課後小</a:t>
            </a:r>
            <a:r>
              <a:rPr lang="zh-TW" altLang="en-US" b="1" dirty="0" smtClean="0">
                <a:latin typeface="+mn-ea"/>
                <a:ea typeface="+mn-ea"/>
              </a:rPr>
              <a:t>測驗</a:t>
            </a:r>
            <a:r>
              <a:rPr lang="en-US" altLang="zh-TW" b="1" dirty="0" smtClean="0">
                <a:latin typeface="+mn-ea"/>
                <a:ea typeface="+mn-ea"/>
              </a:rPr>
              <a:t>(3)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3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           該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圖示依據ＧＨＳ規範，代表何種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物質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534988" indent="-534988">
              <a:buNone/>
            </a:pPr>
            <a:r>
              <a:rPr lang="en-US" altLang="zh-TW" b="1" dirty="0">
                <a:solidFill>
                  <a:srgbClr val="0070C0"/>
                </a:solidFill>
                <a:latin typeface="+mn-ea"/>
              </a:rPr>
              <a:t> </a:t>
            </a: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                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特性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急毒性</a:t>
            </a:r>
            <a:r>
              <a:rPr lang="zh-TW" altLang="en-US" b="1" dirty="0">
                <a:latin typeface="+mn-ea"/>
              </a:rPr>
              <a:t>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加壓氣體。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水環境危害。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吸入性危害。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  <p:pic>
        <p:nvPicPr>
          <p:cNvPr id="6" name="圖片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509" y="2105684"/>
            <a:ext cx="7334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8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(4)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183789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4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、當發生化學物質災害事故時，以下關於安全資料表的敘述何者正確？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可以</a:t>
            </a:r>
            <a:r>
              <a:rPr lang="zh-TW" altLang="en-US" b="1" dirty="0">
                <a:latin typeface="+mn-ea"/>
              </a:rPr>
              <a:t>先取得該物質的安全資料表瞭解該物質的危害特性。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若</a:t>
            </a:r>
            <a:r>
              <a:rPr lang="zh-TW" altLang="en-US" b="1" dirty="0">
                <a:latin typeface="+mn-ea"/>
              </a:rPr>
              <a:t>化學物質發生洩漏，可以參考安全資料表中的洩漏處理方法來進行緊急應變。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人員</a:t>
            </a:r>
            <a:r>
              <a:rPr lang="zh-TW" altLang="en-US" b="1" dirty="0">
                <a:latin typeface="+mn-ea"/>
              </a:rPr>
              <a:t>若不慎接觸到化學物質，可以參考安全資料表中的急救措施，初步先進行相關的醫療處置後，再迅速的送往醫院進行檢查。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以上</a:t>
            </a:r>
            <a:r>
              <a:rPr lang="zh-TW" altLang="en-US" b="1" dirty="0">
                <a:latin typeface="+mn-ea"/>
              </a:rPr>
              <a:t>敘述皆正確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(5)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5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、化學物質的安全資料表提供該物質的許多詳細資訊，其中在第五項「滅火措施」的內容，下列何者屬與該項資料？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適用</a:t>
            </a:r>
            <a:r>
              <a:rPr lang="zh-TW" altLang="en-US" b="1" dirty="0">
                <a:latin typeface="+mn-ea"/>
              </a:rPr>
              <a:t>滅火劑</a:t>
            </a:r>
            <a:r>
              <a:rPr lang="zh-TW" altLang="en-US" b="1" dirty="0" smtClean="0">
                <a:latin typeface="+mn-ea"/>
              </a:rPr>
              <a:t>。</a:t>
            </a:r>
            <a:endParaRPr lang="zh-TW" altLang="en-US" b="1" dirty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特殊</a:t>
            </a:r>
            <a:r>
              <a:rPr lang="zh-TW" altLang="en-US" b="1" dirty="0">
                <a:latin typeface="+mn-ea"/>
              </a:rPr>
              <a:t>滅火程序</a:t>
            </a:r>
            <a:r>
              <a:rPr lang="zh-TW" altLang="en-US" b="1" dirty="0" smtClean="0">
                <a:latin typeface="+mn-ea"/>
              </a:rPr>
              <a:t>。</a:t>
            </a:r>
            <a:r>
              <a:rPr lang="en-US" altLang="zh-TW" b="1" dirty="0" smtClean="0">
                <a:latin typeface="+mn-ea"/>
              </a:rPr>
              <a:t> 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消防</a:t>
            </a:r>
            <a:r>
              <a:rPr lang="zh-TW" altLang="en-US" b="1" dirty="0">
                <a:latin typeface="+mn-ea"/>
              </a:rPr>
              <a:t>人員之特殊防護裝備。 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Font typeface="Brush Script MT" pitchFamily="66" charset="0"/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以上</a:t>
            </a:r>
            <a:r>
              <a:rPr lang="zh-TW" altLang="en-US" b="1" dirty="0">
                <a:latin typeface="+mn-ea"/>
              </a:rPr>
              <a:t>皆是</a:t>
            </a:r>
            <a:r>
              <a:rPr lang="zh-TW" altLang="en-US" b="1" dirty="0" smtClean="0">
                <a:latin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(6)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6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、關於化學防護手套的敘述，下列何者正確？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主要</a:t>
            </a:r>
            <a:r>
              <a:rPr lang="zh-TW" altLang="en-US" b="1" dirty="0">
                <a:latin typeface="+mn-ea"/>
              </a:rPr>
              <a:t>在於其材質不易和化學物質起反應。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沒有</a:t>
            </a:r>
            <a:r>
              <a:rPr lang="zh-TW" altLang="en-US" b="1" dirty="0">
                <a:latin typeface="+mn-ea"/>
              </a:rPr>
              <a:t>一種防護手套能抵禦各種化學物質入侵。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應</a:t>
            </a:r>
            <a:r>
              <a:rPr lang="zh-TW" altLang="en-US" b="1" dirty="0">
                <a:latin typeface="+mn-ea"/>
              </a:rPr>
              <a:t>針對不同化學物質選擇適當的防護手套。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以上</a:t>
            </a:r>
            <a:r>
              <a:rPr lang="zh-TW" altLang="en-US" b="1" dirty="0">
                <a:latin typeface="+mn-ea"/>
              </a:rPr>
              <a:t>皆正確</a:t>
            </a:r>
            <a:r>
              <a:rPr lang="zh-TW" altLang="en-US" b="1" dirty="0" smtClean="0">
                <a:latin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(7)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7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、關於</a:t>
            </a:r>
            <a:r>
              <a:rPr lang="en-US" altLang="zh-TW" b="1" dirty="0">
                <a:solidFill>
                  <a:srgbClr val="0070C0"/>
                </a:solidFill>
                <a:latin typeface="+mn-ea"/>
              </a:rPr>
              <a:t>C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級防護衣的敘述，下列何者正確？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缺氧</a:t>
            </a:r>
            <a:r>
              <a:rPr lang="zh-TW" altLang="en-US" b="1" dirty="0">
                <a:latin typeface="+mn-ea"/>
              </a:rPr>
              <a:t>環境下無法使用</a:t>
            </a:r>
            <a:r>
              <a:rPr lang="en-US" altLang="zh-TW" b="1" dirty="0">
                <a:latin typeface="+mn-ea"/>
              </a:rPr>
              <a:t>C</a:t>
            </a:r>
            <a:r>
              <a:rPr lang="zh-TW" altLang="en-US" b="1" dirty="0">
                <a:latin typeface="+mn-ea"/>
              </a:rPr>
              <a:t>級防護衣。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 smtClean="0">
                <a:latin typeface="+mn-ea"/>
              </a:rPr>
              <a:t>C</a:t>
            </a:r>
            <a:r>
              <a:rPr lang="zh-TW" altLang="en-US" b="1" dirty="0">
                <a:latin typeface="+mn-ea"/>
              </a:rPr>
              <a:t>級防護衣屬於全包覆式氣密型防護衣。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通常</a:t>
            </a:r>
            <a:r>
              <a:rPr lang="zh-TW" altLang="en-US" b="1" dirty="0">
                <a:latin typeface="+mn-ea"/>
              </a:rPr>
              <a:t>需搭配空氣吸呼器</a:t>
            </a:r>
            <a:r>
              <a:rPr lang="en-US" altLang="zh-TW" b="1" dirty="0">
                <a:latin typeface="+mn-ea"/>
              </a:rPr>
              <a:t>(SCBA)</a:t>
            </a:r>
            <a:r>
              <a:rPr lang="zh-TW" altLang="en-US" b="1" dirty="0">
                <a:latin typeface="+mn-ea"/>
              </a:rPr>
              <a:t>來使用。</a:t>
            </a: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通常</a:t>
            </a:r>
            <a:r>
              <a:rPr lang="zh-TW" altLang="en-US" b="1" dirty="0">
                <a:latin typeface="+mn-ea"/>
              </a:rPr>
              <a:t>是處理高毒性、未知環境災害事故時需要穿著該等級的防護衣</a:t>
            </a:r>
            <a:r>
              <a:rPr lang="zh-TW" altLang="en-US" b="1" dirty="0" smtClean="0">
                <a:latin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2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n-ea"/>
                <a:ea typeface="+mn-ea"/>
              </a:rPr>
              <a:t>課後小測驗</a:t>
            </a:r>
            <a:r>
              <a:rPr lang="en-US" altLang="zh-TW" b="1" dirty="0" smtClean="0">
                <a:latin typeface="+mn-ea"/>
                <a:ea typeface="+mn-ea"/>
              </a:rPr>
              <a:t>(8)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3552" y="2119257"/>
            <a:ext cx="7076048" cy="4070528"/>
          </a:xfrm>
        </p:spPr>
        <p:txBody>
          <a:bodyPr>
            <a:noAutofit/>
          </a:bodyPr>
          <a:lstStyle/>
          <a:p>
            <a:pPr marL="534988" indent="-534988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+mn-ea"/>
              </a:rPr>
              <a:t>8</a:t>
            </a:r>
            <a:r>
              <a:rPr lang="zh-TW" altLang="en-US" b="1" dirty="0" smtClean="0">
                <a:solidFill>
                  <a:srgbClr val="0070C0"/>
                </a:solidFill>
                <a:latin typeface="+mn-ea"/>
              </a:rPr>
              <a:t>、該</a:t>
            </a:r>
            <a:r>
              <a:rPr lang="zh-TW" altLang="en-US" b="1" dirty="0">
                <a:solidFill>
                  <a:srgbClr val="0070C0"/>
                </a:solidFill>
                <a:latin typeface="+mn-ea"/>
              </a:rPr>
              <a:t>人員穿著何種防護等級的防護衣？</a:t>
            </a:r>
            <a:endParaRPr lang="en-US" altLang="zh-TW" b="1" dirty="0" smtClean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>
                <a:latin typeface="+mn-ea"/>
              </a:rPr>
              <a:t>A</a:t>
            </a:r>
            <a:r>
              <a:rPr lang="zh-TW" altLang="en-US" b="1" dirty="0">
                <a:latin typeface="+mn-ea"/>
              </a:rPr>
              <a:t>級防護衣。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 smtClean="0">
                <a:latin typeface="+mn-ea"/>
              </a:rPr>
              <a:t>B</a:t>
            </a:r>
            <a:r>
              <a:rPr lang="zh-TW" altLang="en-US" b="1" dirty="0" smtClean="0">
                <a:latin typeface="+mn-ea"/>
              </a:rPr>
              <a:t>級</a:t>
            </a:r>
            <a:r>
              <a:rPr lang="zh-TW" altLang="en-US" b="1" dirty="0">
                <a:latin typeface="+mn-ea"/>
              </a:rPr>
              <a:t>防護衣。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en-US" altLang="zh-TW" b="1" dirty="0" smtClean="0">
                <a:latin typeface="+mn-ea"/>
              </a:rPr>
              <a:t>C</a:t>
            </a:r>
            <a:r>
              <a:rPr lang="zh-TW" altLang="en-US" b="1" dirty="0" smtClean="0">
                <a:latin typeface="+mn-ea"/>
              </a:rPr>
              <a:t>級</a:t>
            </a:r>
            <a:r>
              <a:rPr lang="zh-TW" altLang="en-US" b="1" dirty="0">
                <a:latin typeface="+mn-ea"/>
              </a:rPr>
              <a:t>防護衣。</a:t>
            </a:r>
            <a:endParaRPr lang="en-US" altLang="zh-TW" b="1" dirty="0" smtClean="0">
              <a:latin typeface="+mn-ea"/>
            </a:endParaRPr>
          </a:p>
          <a:p>
            <a:pPr marL="457200" indent="-457200">
              <a:buAutoNum type="alphaUcParenBoth"/>
              <a:tabLst>
                <a:tab pos="534988" algn="l"/>
              </a:tabLst>
            </a:pPr>
            <a:r>
              <a:rPr lang="zh-TW" altLang="en-US" b="1" dirty="0" smtClean="0">
                <a:latin typeface="+mn-ea"/>
              </a:rPr>
              <a:t>實驗衣。</a:t>
            </a:r>
          </a:p>
          <a:p>
            <a:pPr marL="457200" indent="-457200">
              <a:buFont typeface="+mj-lt"/>
              <a:buAutoNum type="arabicPeriod"/>
            </a:pPr>
            <a:endParaRPr lang="zh-TW" altLang="en-US" b="1" dirty="0">
              <a:latin typeface="+mn-ea"/>
            </a:endParaRPr>
          </a:p>
        </p:txBody>
      </p:sp>
      <p:pic>
        <p:nvPicPr>
          <p:cNvPr id="5" name="圖片 4" descr="A級防護衣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90" r="27066"/>
          <a:stretch>
            <a:fillRect/>
          </a:stretch>
        </p:blipFill>
        <p:spPr bwMode="auto">
          <a:xfrm>
            <a:off x="5177325" y="2794366"/>
            <a:ext cx="2996004" cy="3367283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3830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圖釘">
  <a:themeElements>
    <a:clrScheme name="圖釘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圖釘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1324</TotalTime>
  <Words>601</Words>
  <Application>Microsoft Office PowerPoint</Application>
  <PresentationFormat>如螢幕大小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圖釘</vt:lpstr>
      <vt:lpstr>課後測驗</vt:lpstr>
      <vt:lpstr>課後小測驗(1)</vt:lpstr>
      <vt:lpstr>課後小測驗(2)</vt:lpstr>
      <vt:lpstr>課後小測驗(3)</vt:lpstr>
      <vt:lpstr>課後小測驗(4)</vt:lpstr>
      <vt:lpstr>課後小測驗(5)</vt:lpstr>
      <vt:lpstr>課後小測驗(6)</vt:lpstr>
      <vt:lpstr>課後小測驗(7)</vt:lpstr>
      <vt:lpstr>課後小測驗(8)</vt:lpstr>
      <vt:lpstr>課後小測驗(9)</vt:lpstr>
      <vt:lpstr>課後小測驗(10)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大專院校防災教育推廣</dc:title>
  <dc:creator>莊凱安</dc:creator>
  <cp:lastModifiedBy>user</cp:lastModifiedBy>
  <cp:revision>77</cp:revision>
  <dcterms:created xsi:type="dcterms:W3CDTF">2019-08-15T06:07:45Z</dcterms:created>
  <dcterms:modified xsi:type="dcterms:W3CDTF">2019-09-25T07:39:51Z</dcterms:modified>
</cp:coreProperties>
</file>